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92" r:id="rId6"/>
    <p:sldId id="295" r:id="rId7"/>
    <p:sldId id="263" r:id="rId8"/>
    <p:sldId id="293" r:id="rId9"/>
    <p:sldId id="265" r:id="rId10"/>
    <p:sldId id="266" r:id="rId11"/>
    <p:sldId id="267" r:id="rId12"/>
    <p:sldId id="268" r:id="rId13"/>
    <p:sldId id="274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94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embeddedFontLst>
    <p:embeddedFont>
      <p:font typeface="Aharoni" panose="02010803020104030203" pitchFamily="2" charset="-79"/>
      <p:bold r:id="rId38"/>
    </p:embeddedFont>
    <p:embeddedFont>
      <p:font typeface="DokChampa" panose="020B0604020202020204" pitchFamily="34" charset="-34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Berlin Sans FB" panose="020E0602020502020306" pitchFamily="34" charset="0"/>
      <p:regular r:id="rId44"/>
      <p:bold r:id="rId45"/>
    </p:embeddedFont>
    <p:embeddedFont>
      <p:font typeface="Quattrocento Sans" panose="020B0604020202020204" charset="0"/>
      <p:bold r:id="rId46"/>
      <p:italic r:id="rId47"/>
      <p:boldItalic r:id="rId48"/>
    </p:embeddedFont>
    <p:embeddedFont>
      <p:font typeface="Arial Black" panose="020B0A04020102020204" pitchFamily="34" charset="0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E957B1-0690-4903-AB0B-075135B36C08}">
  <a:tblStyle styleId="{8DE957B1-0690-4903-AB0B-075135B36C0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5097731-C486-4026-83E7-D2E251FF1D1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9FB3638-CA15-42C2-B361-1E01FCF075C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7695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660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6008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8154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7828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1122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2856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2533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665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145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28f0714ad_1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428f0714ad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838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28f0714ad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428f0714ad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40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576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1537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882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7242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028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567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190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973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961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0914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98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311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822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27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283" cy="411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61" cy="45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60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466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62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961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958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42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ESSA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Student Succeeds Act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 l="22574" t="23402" r="71713" b="11623"/>
          <a:stretch/>
        </p:blipFill>
        <p:spPr>
          <a:xfrm>
            <a:off x="3177456" y="1841047"/>
            <a:ext cx="531590" cy="4585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9046" y="369973"/>
            <a:ext cx="6802583" cy="6590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10458300" y="6017649"/>
            <a:ext cx="1733700" cy="650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many 1s</a:t>
            </a:r>
            <a:endParaRPr sz="2400"/>
          </a:p>
        </p:txBody>
      </p:sp>
      <p:sp>
        <p:nvSpPr>
          <p:cNvPr id="200" name="Google Shape;200;p23"/>
          <p:cNvSpPr txBox="1"/>
          <p:nvPr/>
        </p:nvSpPr>
        <p:spPr>
          <a:xfrm>
            <a:off x="10458300" y="2792939"/>
            <a:ext cx="1733700" cy="650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many 4s</a:t>
            </a:r>
            <a:endParaRPr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4199"/>
          <a:stretch/>
        </p:blipFill>
        <p:spPr>
          <a:xfrm>
            <a:off x="-183453" y="1925250"/>
            <a:ext cx="3383853" cy="4417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572" y="250372"/>
            <a:ext cx="1790700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MEASURES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584774"/>
            <a:ext cx="12046627" cy="842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039" y="1427017"/>
            <a:ext cx="3771236" cy="225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454" y="4280948"/>
            <a:ext cx="2548945" cy="1927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24"/>
          <p:cNvCxnSpPr>
            <a:stCxn id="208" idx="3"/>
          </p:cNvCxnSpPr>
          <p:nvPr/>
        </p:nvCxnSpPr>
        <p:spPr>
          <a:xfrm rot="10800000" flipH="1">
            <a:off x="3186399" y="4617274"/>
            <a:ext cx="979200" cy="627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0" name="Google Shape;210;p24"/>
          <p:cNvCxnSpPr>
            <a:stCxn id="208" idx="3"/>
          </p:cNvCxnSpPr>
          <p:nvPr/>
        </p:nvCxnSpPr>
        <p:spPr>
          <a:xfrm>
            <a:off x="3186399" y="5244574"/>
            <a:ext cx="979200" cy="433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1" name="Google Shape;211;p24"/>
          <p:cNvSpPr txBox="1"/>
          <p:nvPr/>
        </p:nvSpPr>
        <p:spPr>
          <a:xfrm>
            <a:off x="4247445" y="4432490"/>
            <a:ext cx="14675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95% students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4168422" y="5537299"/>
            <a:ext cx="20743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tested students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4"/>
          <p:cNvPicPr preferRelativeResize="0"/>
          <p:nvPr/>
        </p:nvPicPr>
        <p:blipFill rotWithShape="1">
          <a:blip r:embed="rId6">
            <a:alphaModFix/>
          </a:blip>
          <a:srcRect t="753" r="1963"/>
          <a:stretch/>
        </p:blipFill>
        <p:spPr>
          <a:xfrm>
            <a:off x="6324601" y="4036967"/>
            <a:ext cx="1497702" cy="24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/>
          <p:nvPr/>
        </p:nvSpPr>
        <p:spPr>
          <a:xfrm rot="-1011874">
            <a:off x="5126861" y="3667514"/>
            <a:ext cx="1454529" cy="41658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 rot="-1011874">
            <a:off x="7102603" y="3273865"/>
            <a:ext cx="1454529" cy="41658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24"/>
          <p:cNvPicPr preferRelativeResize="0"/>
          <p:nvPr/>
        </p:nvPicPr>
        <p:blipFill rotWithShape="1">
          <a:blip r:embed="rId7">
            <a:alphaModFix/>
          </a:blip>
          <a:srcRect l="307" r="766" b="1071"/>
          <a:stretch/>
        </p:blipFill>
        <p:spPr>
          <a:xfrm>
            <a:off x="8623970" y="2818652"/>
            <a:ext cx="3559301" cy="27186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24"/>
          <p:cNvCxnSpPr/>
          <p:nvPr/>
        </p:nvCxnSpPr>
        <p:spPr>
          <a:xfrm>
            <a:off x="9132711" y="2731911"/>
            <a:ext cx="22578" cy="304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24"/>
          <p:cNvCxnSpPr/>
          <p:nvPr/>
        </p:nvCxnSpPr>
        <p:spPr>
          <a:xfrm>
            <a:off x="8974667" y="2720622"/>
            <a:ext cx="541866" cy="1128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24"/>
          <p:cNvCxnSpPr/>
          <p:nvPr/>
        </p:nvCxnSpPr>
        <p:spPr>
          <a:xfrm>
            <a:off x="8970171" y="5776341"/>
            <a:ext cx="541866" cy="1128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0" name="Google Shape;220;p24"/>
          <p:cNvCxnSpPr/>
          <p:nvPr/>
        </p:nvCxnSpPr>
        <p:spPr>
          <a:xfrm>
            <a:off x="9127067" y="4171241"/>
            <a:ext cx="541866" cy="1128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1" name="Google Shape;221;p24"/>
          <p:cNvCxnSpPr/>
          <p:nvPr/>
        </p:nvCxnSpPr>
        <p:spPr>
          <a:xfrm>
            <a:off x="9127067" y="3403601"/>
            <a:ext cx="384970" cy="56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" name="Google Shape;222;p24"/>
          <p:cNvCxnSpPr/>
          <p:nvPr/>
        </p:nvCxnSpPr>
        <p:spPr>
          <a:xfrm>
            <a:off x="9177866" y="5508982"/>
            <a:ext cx="384970" cy="56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3" name="Google Shape;223;p24"/>
          <p:cNvSpPr txBox="1"/>
          <p:nvPr/>
        </p:nvSpPr>
        <p:spPr>
          <a:xfrm>
            <a:off x="9668933" y="5418298"/>
            <a:ext cx="1856533" cy="3693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≤10%.......Level 1</a:t>
            </a:r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9668933" y="4649769"/>
            <a:ext cx="2156296" cy="3693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10.1-50%.......Level 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9669830" y="3584620"/>
            <a:ext cx="2155399" cy="3693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50.1-75%.......Level 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9668933" y="2844789"/>
            <a:ext cx="1924756" cy="3693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&gt;75%.......Level 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MEASURES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454" y="4280948"/>
            <a:ext cx="2548945" cy="1927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25"/>
          <p:cNvCxnSpPr>
            <a:stCxn id="232" idx="3"/>
          </p:cNvCxnSpPr>
          <p:nvPr/>
        </p:nvCxnSpPr>
        <p:spPr>
          <a:xfrm>
            <a:off x="3186399" y="5244574"/>
            <a:ext cx="900300" cy="4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4" name="Google Shape;234;p25"/>
          <p:cNvSpPr txBox="1"/>
          <p:nvPr/>
        </p:nvSpPr>
        <p:spPr>
          <a:xfrm>
            <a:off x="3929431" y="4853011"/>
            <a:ext cx="14675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Growth Percentiles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5"/>
          <p:cNvPicPr preferRelativeResize="0"/>
          <p:nvPr/>
        </p:nvPicPr>
        <p:blipFill rotWithShape="1">
          <a:blip r:embed="rId4">
            <a:alphaModFix/>
          </a:blip>
          <a:srcRect t="753" r="1963"/>
          <a:stretch/>
        </p:blipFill>
        <p:spPr>
          <a:xfrm>
            <a:off x="6324601" y="4036967"/>
            <a:ext cx="1497702" cy="24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/>
          <p:nvPr/>
        </p:nvSpPr>
        <p:spPr>
          <a:xfrm rot="-1011874">
            <a:off x="5126861" y="3667514"/>
            <a:ext cx="1454529" cy="41658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/>
          <p:nvPr/>
        </p:nvSpPr>
        <p:spPr>
          <a:xfrm rot="-1011874">
            <a:off x="7102603" y="3273865"/>
            <a:ext cx="1454529" cy="41658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5"/>
          <p:cNvPicPr preferRelativeResize="0"/>
          <p:nvPr/>
        </p:nvPicPr>
        <p:blipFill rotWithShape="1">
          <a:blip r:embed="rId5">
            <a:alphaModFix/>
          </a:blip>
          <a:srcRect l="307" r="766" b="1071"/>
          <a:stretch/>
        </p:blipFill>
        <p:spPr>
          <a:xfrm>
            <a:off x="8623970" y="2818652"/>
            <a:ext cx="3559301" cy="27186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25"/>
          <p:cNvCxnSpPr/>
          <p:nvPr/>
        </p:nvCxnSpPr>
        <p:spPr>
          <a:xfrm>
            <a:off x="9132711" y="2731911"/>
            <a:ext cx="22578" cy="304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25"/>
          <p:cNvCxnSpPr/>
          <p:nvPr/>
        </p:nvCxnSpPr>
        <p:spPr>
          <a:xfrm>
            <a:off x="8974667" y="2720622"/>
            <a:ext cx="541866" cy="1128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25"/>
          <p:cNvCxnSpPr/>
          <p:nvPr/>
        </p:nvCxnSpPr>
        <p:spPr>
          <a:xfrm>
            <a:off x="8970171" y="5776341"/>
            <a:ext cx="541866" cy="1128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25"/>
          <p:cNvCxnSpPr/>
          <p:nvPr/>
        </p:nvCxnSpPr>
        <p:spPr>
          <a:xfrm>
            <a:off x="9127067" y="4171241"/>
            <a:ext cx="541866" cy="1128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3" name="Google Shape;243;p25"/>
          <p:cNvCxnSpPr/>
          <p:nvPr/>
        </p:nvCxnSpPr>
        <p:spPr>
          <a:xfrm>
            <a:off x="9127067" y="3403601"/>
            <a:ext cx="384970" cy="56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4" name="Google Shape;244;p25"/>
          <p:cNvCxnSpPr/>
          <p:nvPr/>
        </p:nvCxnSpPr>
        <p:spPr>
          <a:xfrm>
            <a:off x="9167151" y="5133981"/>
            <a:ext cx="384970" cy="56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5" name="Google Shape;245;p25"/>
          <p:cNvSpPr txBox="1"/>
          <p:nvPr/>
        </p:nvSpPr>
        <p:spPr>
          <a:xfrm>
            <a:off x="9652145" y="5254708"/>
            <a:ext cx="1856533" cy="3693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≤45.......Level 1</a:t>
            </a:r>
            <a:endParaRPr/>
          </a:p>
        </p:txBody>
      </p:sp>
      <p:sp>
        <p:nvSpPr>
          <p:cNvPr id="246" name="Google Shape;246;p25"/>
          <p:cNvSpPr/>
          <p:nvPr/>
        </p:nvSpPr>
        <p:spPr>
          <a:xfrm>
            <a:off x="9608721" y="4446670"/>
            <a:ext cx="1987980" cy="3693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45.1-50.......Level 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9669830" y="3584620"/>
            <a:ext cx="2155399" cy="3693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50.1-54.......Level 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9668933" y="2844789"/>
            <a:ext cx="1924756" cy="3693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&gt;54.......Level 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84775"/>
            <a:ext cx="12400044" cy="85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971" y="1330036"/>
            <a:ext cx="2326265" cy="2477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MEASURES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06" y="584775"/>
            <a:ext cx="12597967" cy="91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4492" y="4629981"/>
            <a:ext cx="3696085" cy="17456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9" name="Google Shape;329;p31"/>
          <p:cNvGraphicFramePr/>
          <p:nvPr/>
        </p:nvGraphicFramePr>
        <p:xfrm>
          <a:off x="1631374" y="1893838"/>
          <a:ext cx="10162250" cy="548025"/>
        </p:xfrm>
        <a:graphic>
          <a:graphicData uri="http://schemas.openxmlformats.org/drawingml/2006/table">
            <a:tbl>
              <a:tblPr firstRow="1" bandRow="1">
                <a:noFill/>
                <a:tableStyleId>{8DE957B1-0690-4903-AB0B-075135B36C08}</a:tableStyleId>
              </a:tblPr>
              <a:tblGrid>
                <a:gridCol w="2032450"/>
                <a:gridCol w="2032450"/>
                <a:gridCol w="2032450"/>
                <a:gridCol w="2032450"/>
                <a:gridCol w="2032450"/>
              </a:tblGrid>
              <a:tr h="54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Entering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Emerging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Transitioning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Expanding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Commanding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330" name="Google Shape;330;p31"/>
          <p:cNvGraphicFramePr/>
          <p:nvPr/>
        </p:nvGraphicFramePr>
        <p:xfrm>
          <a:off x="1637145" y="2434167"/>
          <a:ext cx="2020500" cy="370850"/>
        </p:xfrm>
        <a:graphic>
          <a:graphicData uri="http://schemas.openxmlformats.org/drawingml/2006/table">
            <a:tbl>
              <a:tblPr firstRow="1" bandRow="1">
                <a:noFill/>
                <a:tableStyleId>{B5097731-C486-4026-83E7-D2E251FF1D15}</a:tableStyleId>
              </a:tblPr>
              <a:tblGrid>
                <a:gridCol w="505125"/>
                <a:gridCol w="505125"/>
                <a:gridCol w="505125"/>
                <a:gridCol w="5051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4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31" name="Google Shape;331;p31"/>
          <p:cNvGraphicFramePr/>
          <p:nvPr/>
        </p:nvGraphicFramePr>
        <p:xfrm>
          <a:off x="3680690" y="2430703"/>
          <a:ext cx="2020500" cy="370850"/>
        </p:xfrm>
        <a:graphic>
          <a:graphicData uri="http://schemas.openxmlformats.org/drawingml/2006/table">
            <a:tbl>
              <a:tblPr firstRow="1" bandRow="1">
                <a:noFill/>
                <a:tableStyleId>{B5097731-C486-4026-83E7-D2E251FF1D15}</a:tableStyleId>
              </a:tblPr>
              <a:tblGrid>
                <a:gridCol w="505125"/>
                <a:gridCol w="505125"/>
                <a:gridCol w="505125"/>
                <a:gridCol w="5051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4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32" name="Google Shape;332;p31"/>
          <p:cNvGraphicFramePr/>
          <p:nvPr/>
        </p:nvGraphicFramePr>
        <p:xfrm>
          <a:off x="5717309" y="2430703"/>
          <a:ext cx="2020500" cy="370850"/>
        </p:xfrm>
        <a:graphic>
          <a:graphicData uri="http://schemas.openxmlformats.org/drawingml/2006/table">
            <a:tbl>
              <a:tblPr firstRow="1" bandRow="1">
                <a:noFill/>
                <a:tableStyleId>{B5097731-C486-4026-83E7-D2E251FF1D15}</a:tableStyleId>
              </a:tblPr>
              <a:tblGrid>
                <a:gridCol w="505125"/>
                <a:gridCol w="505125"/>
                <a:gridCol w="505125"/>
                <a:gridCol w="5051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4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33" name="Google Shape;333;p31"/>
          <p:cNvGraphicFramePr/>
          <p:nvPr/>
        </p:nvGraphicFramePr>
        <p:xfrm>
          <a:off x="7743536" y="2430703"/>
          <a:ext cx="2020500" cy="370850"/>
        </p:xfrm>
        <a:graphic>
          <a:graphicData uri="http://schemas.openxmlformats.org/drawingml/2006/table">
            <a:tbl>
              <a:tblPr firstRow="1" bandRow="1">
                <a:noFill/>
                <a:tableStyleId>{B5097731-C486-4026-83E7-D2E251FF1D15}</a:tableStyleId>
              </a:tblPr>
              <a:tblGrid>
                <a:gridCol w="505125"/>
                <a:gridCol w="505125"/>
                <a:gridCol w="505125"/>
                <a:gridCol w="5051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4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34" name="Google Shape;334;p31"/>
          <p:cNvGraphicFramePr/>
          <p:nvPr/>
        </p:nvGraphicFramePr>
        <p:xfrm>
          <a:off x="9762837" y="2424673"/>
          <a:ext cx="2010075" cy="402550"/>
        </p:xfrm>
        <a:graphic>
          <a:graphicData uri="http://schemas.openxmlformats.org/drawingml/2006/table">
            <a:tbl>
              <a:tblPr firstRow="1" bandRow="1">
                <a:noFill/>
                <a:tableStyleId>{39FB3638-CA15-42C2-B361-1E01FCF075C2}</a:tableStyleId>
              </a:tblPr>
              <a:tblGrid>
                <a:gridCol w="2010075"/>
              </a:tblGrid>
              <a:tr h="402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Proficient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35" name="Google Shape;335;p31"/>
          <p:cNvSpPr/>
          <p:nvPr/>
        </p:nvSpPr>
        <p:spPr>
          <a:xfrm>
            <a:off x="1614310" y="3206044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1"/>
          <p:cNvSpPr/>
          <p:nvPr/>
        </p:nvSpPr>
        <p:spPr>
          <a:xfrm>
            <a:off x="2219499" y="3206044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1"/>
          <p:cNvSpPr/>
          <p:nvPr/>
        </p:nvSpPr>
        <p:spPr>
          <a:xfrm>
            <a:off x="2835977" y="3206043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1"/>
          <p:cNvSpPr/>
          <p:nvPr/>
        </p:nvSpPr>
        <p:spPr>
          <a:xfrm>
            <a:off x="3441166" y="3210064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1"/>
          <p:cNvSpPr/>
          <p:nvPr/>
        </p:nvSpPr>
        <p:spPr>
          <a:xfrm>
            <a:off x="4057644" y="3206044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1"/>
          <p:cNvSpPr/>
          <p:nvPr/>
        </p:nvSpPr>
        <p:spPr>
          <a:xfrm>
            <a:off x="4662833" y="3206044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1"/>
          <p:cNvSpPr/>
          <p:nvPr/>
        </p:nvSpPr>
        <p:spPr>
          <a:xfrm>
            <a:off x="5268022" y="3206043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1"/>
          <p:cNvSpPr/>
          <p:nvPr/>
        </p:nvSpPr>
        <p:spPr>
          <a:xfrm>
            <a:off x="5884500" y="3210064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1"/>
          <p:cNvSpPr/>
          <p:nvPr/>
        </p:nvSpPr>
        <p:spPr>
          <a:xfrm>
            <a:off x="6486610" y="3206044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1"/>
          <p:cNvSpPr/>
          <p:nvPr/>
        </p:nvSpPr>
        <p:spPr>
          <a:xfrm>
            <a:off x="7103088" y="3206044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1"/>
          <p:cNvSpPr/>
          <p:nvPr/>
        </p:nvSpPr>
        <p:spPr>
          <a:xfrm>
            <a:off x="7708277" y="3206043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1"/>
          <p:cNvSpPr/>
          <p:nvPr/>
        </p:nvSpPr>
        <p:spPr>
          <a:xfrm>
            <a:off x="8324755" y="3210064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8926865" y="3202023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1"/>
          <p:cNvSpPr/>
          <p:nvPr/>
        </p:nvSpPr>
        <p:spPr>
          <a:xfrm>
            <a:off x="9543343" y="3202023"/>
            <a:ext cx="575734" cy="5870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6942" y="-95770"/>
                </a:lnTo>
              </a:path>
            </a:pathLst>
          </a:cu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.25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31"/>
          <p:cNvPicPr preferRelativeResize="0"/>
          <p:nvPr/>
        </p:nvPicPr>
        <p:blipFill rotWithShape="1">
          <a:blip r:embed="rId5">
            <a:alphaModFix/>
          </a:blip>
          <a:srcRect l="2220"/>
          <a:stretch/>
        </p:blipFill>
        <p:spPr>
          <a:xfrm>
            <a:off x="2679192" y="4629981"/>
            <a:ext cx="1954186" cy="158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MEASURES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4774"/>
            <a:ext cx="12665725" cy="93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7688" y="1412518"/>
            <a:ext cx="6510338" cy="297385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6"/>
          <p:cNvSpPr/>
          <p:nvPr/>
        </p:nvSpPr>
        <p:spPr>
          <a:xfrm>
            <a:off x="2755303" y="1431746"/>
            <a:ext cx="2036617" cy="437539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26"/>
          <p:cNvPicPr preferRelativeResize="0"/>
          <p:nvPr/>
        </p:nvPicPr>
        <p:blipFill rotWithShape="1">
          <a:blip r:embed="rId5">
            <a:alphaModFix/>
          </a:blip>
          <a:srcRect l="1621" r="769" b="1071"/>
          <a:stretch/>
        </p:blipFill>
        <p:spPr>
          <a:xfrm>
            <a:off x="299471" y="4547251"/>
            <a:ext cx="2480378" cy="192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83091" y="2113938"/>
            <a:ext cx="1663749" cy="227243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6"/>
          <p:cNvSpPr txBox="1"/>
          <p:nvPr/>
        </p:nvSpPr>
        <p:spPr>
          <a:xfrm>
            <a:off x="2902933" y="4785042"/>
            <a:ext cx="1458456" cy="1537699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Measures of Interim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</a:p>
          <a:p>
            <a:pPr algn="ctr"/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(aka +1/5)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9852926" y="1523999"/>
            <a:ext cx="2339074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 Goal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6693" y="4485759"/>
            <a:ext cx="1501468" cy="20507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26"/>
          <p:cNvCxnSpPr>
            <a:endCxn id="262" idx="1"/>
          </p:cNvCxnSpPr>
          <p:nvPr/>
        </p:nvCxnSpPr>
        <p:spPr>
          <a:xfrm>
            <a:off x="9117926" y="1754832"/>
            <a:ext cx="735000" cy="0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26"/>
          <p:cNvCxnSpPr/>
          <p:nvPr/>
        </p:nvCxnSpPr>
        <p:spPr>
          <a:xfrm>
            <a:off x="3474698" y="4386376"/>
            <a:ext cx="1" cy="398666"/>
          </a:xfrm>
          <a:prstGeom prst="straightConnector1">
            <a:avLst/>
          </a:prstGeom>
          <a:noFill/>
          <a:ln w="5715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6" name="Google Shape;266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039" y="2222449"/>
            <a:ext cx="2193611" cy="165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MEASURES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688" y="1412518"/>
            <a:ext cx="6510338" cy="297385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7"/>
          <p:cNvSpPr/>
          <p:nvPr/>
        </p:nvSpPr>
        <p:spPr>
          <a:xfrm>
            <a:off x="2801675" y="1676399"/>
            <a:ext cx="2036617" cy="437539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7"/>
          <p:cNvPicPr preferRelativeResize="0"/>
          <p:nvPr/>
        </p:nvPicPr>
        <p:blipFill rotWithShape="1">
          <a:blip r:embed="rId4">
            <a:alphaModFix/>
          </a:blip>
          <a:srcRect l="1621" r="769" b="1071"/>
          <a:stretch/>
        </p:blipFill>
        <p:spPr>
          <a:xfrm>
            <a:off x="342686" y="4497857"/>
            <a:ext cx="2480378" cy="192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3091" y="2113938"/>
            <a:ext cx="1663749" cy="227243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 txBox="1"/>
          <p:nvPr/>
        </p:nvSpPr>
        <p:spPr>
          <a:xfrm>
            <a:off x="2902933" y="4785042"/>
            <a:ext cx="1458456" cy="1762945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Measures of Interim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(aka +1/5)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9852926" y="1523999"/>
            <a:ext cx="2234996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 Goal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9224" y="4497202"/>
            <a:ext cx="1501468" cy="20507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27"/>
          <p:cNvCxnSpPr>
            <a:endCxn id="277" idx="1"/>
          </p:cNvCxnSpPr>
          <p:nvPr/>
        </p:nvCxnSpPr>
        <p:spPr>
          <a:xfrm>
            <a:off x="9117926" y="1754832"/>
            <a:ext cx="735000" cy="0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27"/>
          <p:cNvCxnSpPr/>
          <p:nvPr/>
        </p:nvCxnSpPr>
        <p:spPr>
          <a:xfrm>
            <a:off x="3474698" y="4386376"/>
            <a:ext cx="1" cy="398666"/>
          </a:xfrm>
          <a:prstGeom prst="straightConnector1">
            <a:avLst/>
          </a:prstGeom>
          <a:noFill/>
          <a:ln w="5715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1" name="Google Shape;281;p27"/>
          <p:cNvPicPr preferRelativeResize="0"/>
          <p:nvPr/>
        </p:nvPicPr>
        <p:blipFill rotWithShape="1">
          <a:blip r:embed="rId6">
            <a:alphaModFix/>
          </a:blip>
          <a:srcRect l="825" t="2185" r="1064" b="1255"/>
          <a:stretch/>
        </p:blipFill>
        <p:spPr>
          <a:xfrm>
            <a:off x="363468" y="2257552"/>
            <a:ext cx="1880752" cy="164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84775"/>
            <a:ext cx="12241387" cy="88380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7"/>
          <p:cNvSpPr txBox="1"/>
          <p:nvPr/>
        </p:nvSpPr>
        <p:spPr>
          <a:xfrm>
            <a:off x="189571" y="3942799"/>
            <a:ext cx="2221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Year/5 Year/6 Year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MEASURES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688" y="1412518"/>
            <a:ext cx="6510338" cy="297385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8"/>
          <p:cNvSpPr/>
          <p:nvPr/>
        </p:nvSpPr>
        <p:spPr>
          <a:xfrm>
            <a:off x="2708156" y="1985665"/>
            <a:ext cx="1653233" cy="684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28"/>
          <p:cNvPicPr preferRelativeResize="0"/>
          <p:nvPr/>
        </p:nvPicPr>
        <p:blipFill rotWithShape="1">
          <a:blip r:embed="rId4">
            <a:alphaModFix/>
          </a:blip>
          <a:srcRect l="1621" r="769" b="1071"/>
          <a:stretch/>
        </p:blipFill>
        <p:spPr>
          <a:xfrm>
            <a:off x="422555" y="4585709"/>
            <a:ext cx="2480378" cy="192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3091" y="2113938"/>
            <a:ext cx="1663749" cy="227243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/>
          <p:cNvSpPr txBox="1"/>
          <p:nvPr/>
        </p:nvSpPr>
        <p:spPr>
          <a:xfrm>
            <a:off x="2902933" y="4785042"/>
            <a:ext cx="1458456" cy="1604607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Measures of Interim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</a:p>
          <a:p>
            <a:pPr algn="ctr"/>
            <a:r>
              <a:rPr lang="en-US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aka +1/5)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8"/>
          <p:cNvSpPr txBox="1"/>
          <p:nvPr/>
        </p:nvSpPr>
        <p:spPr>
          <a:xfrm>
            <a:off x="9852926" y="1523999"/>
            <a:ext cx="2234996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 Goal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9224" y="4526268"/>
            <a:ext cx="1501468" cy="20507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28"/>
          <p:cNvCxnSpPr>
            <a:endCxn id="294" idx="1"/>
          </p:cNvCxnSpPr>
          <p:nvPr/>
        </p:nvCxnSpPr>
        <p:spPr>
          <a:xfrm>
            <a:off x="9117926" y="1754832"/>
            <a:ext cx="735000" cy="0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" name="Google Shape;297;p28"/>
          <p:cNvCxnSpPr/>
          <p:nvPr/>
        </p:nvCxnSpPr>
        <p:spPr>
          <a:xfrm>
            <a:off x="3474698" y="4386376"/>
            <a:ext cx="1" cy="398666"/>
          </a:xfrm>
          <a:prstGeom prst="straightConnector1">
            <a:avLst/>
          </a:prstGeom>
          <a:noFill/>
          <a:ln w="5715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8" name="Google Shape;298;p28"/>
          <p:cNvPicPr preferRelativeResize="0"/>
          <p:nvPr/>
        </p:nvPicPr>
        <p:blipFill rotWithShape="1">
          <a:blip r:embed="rId6">
            <a:alphaModFix/>
          </a:blip>
          <a:srcRect t="1757" r="2341"/>
          <a:stretch/>
        </p:blipFill>
        <p:spPr>
          <a:xfrm>
            <a:off x="663994" y="2053357"/>
            <a:ext cx="1513898" cy="200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8"/>
          <p:cNvPicPr preferRelativeResize="0"/>
          <p:nvPr/>
        </p:nvPicPr>
        <p:blipFill rotWithShape="1">
          <a:blip r:embed="rId7">
            <a:alphaModFix/>
          </a:blip>
          <a:srcRect t="16266" b="6773"/>
          <a:stretch/>
        </p:blipFill>
        <p:spPr>
          <a:xfrm>
            <a:off x="191830" y="713050"/>
            <a:ext cx="11378083" cy="606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83;p27"/>
          <p:cNvSpPr txBox="1"/>
          <p:nvPr/>
        </p:nvSpPr>
        <p:spPr>
          <a:xfrm>
            <a:off x="335032" y="4070332"/>
            <a:ext cx="1128131" cy="45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≥10%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/>
          <p:nvPr/>
        </p:nvSpPr>
        <p:spPr>
          <a:xfrm>
            <a:off x="0" y="0"/>
            <a:ext cx="3823855" cy="58477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MEASURES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688" y="1568383"/>
            <a:ext cx="6510338" cy="297385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9"/>
          <p:cNvSpPr/>
          <p:nvPr/>
        </p:nvSpPr>
        <p:spPr>
          <a:xfrm>
            <a:off x="4092622" y="2417963"/>
            <a:ext cx="687196" cy="42603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29"/>
          <p:cNvPicPr preferRelativeResize="0"/>
          <p:nvPr/>
        </p:nvPicPr>
        <p:blipFill rotWithShape="1">
          <a:blip r:embed="rId4">
            <a:alphaModFix/>
          </a:blip>
          <a:srcRect l="1621" r="769" b="1071"/>
          <a:stretch/>
        </p:blipFill>
        <p:spPr>
          <a:xfrm>
            <a:off x="426027" y="4646903"/>
            <a:ext cx="2480378" cy="192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3091" y="2269803"/>
            <a:ext cx="1663749" cy="22724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9"/>
          <p:cNvSpPr txBox="1"/>
          <p:nvPr/>
        </p:nvSpPr>
        <p:spPr>
          <a:xfrm>
            <a:off x="2902933" y="4940907"/>
            <a:ext cx="1458456" cy="1633798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Measures of Interim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</a:p>
          <a:p>
            <a:pPr algn="ctr"/>
            <a:r>
              <a:rPr lang="en-US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aka +1/5)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9"/>
          <p:cNvSpPr txBox="1"/>
          <p:nvPr/>
        </p:nvSpPr>
        <p:spPr>
          <a:xfrm>
            <a:off x="9852926" y="1679864"/>
            <a:ext cx="2339074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 Goal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7665" y="4692139"/>
            <a:ext cx="1501468" cy="20507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29"/>
          <p:cNvCxnSpPr>
            <a:endCxn id="310" idx="1"/>
          </p:cNvCxnSpPr>
          <p:nvPr/>
        </p:nvCxnSpPr>
        <p:spPr>
          <a:xfrm>
            <a:off x="9117926" y="1910697"/>
            <a:ext cx="735000" cy="0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3" name="Google Shape;313;p29"/>
          <p:cNvCxnSpPr/>
          <p:nvPr/>
        </p:nvCxnSpPr>
        <p:spPr>
          <a:xfrm>
            <a:off x="3474698" y="4542241"/>
            <a:ext cx="1" cy="398666"/>
          </a:xfrm>
          <a:prstGeom prst="straightConnector1">
            <a:avLst/>
          </a:prstGeom>
          <a:noFill/>
          <a:ln w="5715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4" name="Google Shape;314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783" y="499820"/>
            <a:ext cx="11554690" cy="107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9"/>
          <p:cNvSpPr/>
          <p:nvPr/>
        </p:nvSpPr>
        <p:spPr>
          <a:xfrm>
            <a:off x="145473" y="1444336"/>
            <a:ext cx="2032419" cy="3325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29"/>
          <p:cNvPicPr preferRelativeResize="0"/>
          <p:nvPr/>
        </p:nvPicPr>
        <p:blipFill rotWithShape="1">
          <a:blip r:embed="rId7">
            <a:alphaModFix/>
          </a:blip>
          <a:srcRect r="1575" b="2161"/>
          <a:stretch/>
        </p:blipFill>
        <p:spPr>
          <a:xfrm>
            <a:off x="426027" y="2269803"/>
            <a:ext cx="1867013" cy="150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275" y="-57150"/>
            <a:ext cx="9315450" cy="69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5425" y="28575"/>
            <a:ext cx="9201150" cy="68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/>
          <p:nvPr/>
        </p:nvSpPr>
        <p:spPr>
          <a:xfrm>
            <a:off x="6026725" y="2479963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2"/>
          <p:cNvSpPr/>
          <p:nvPr/>
        </p:nvSpPr>
        <p:spPr>
          <a:xfrm>
            <a:off x="6012869" y="2812476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2"/>
          <p:cNvSpPr/>
          <p:nvPr/>
        </p:nvSpPr>
        <p:spPr>
          <a:xfrm>
            <a:off x="6012869" y="3144989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2"/>
          <p:cNvSpPr/>
          <p:nvPr/>
        </p:nvSpPr>
        <p:spPr>
          <a:xfrm>
            <a:off x="6414654" y="3546762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2"/>
          <p:cNvSpPr/>
          <p:nvPr/>
        </p:nvSpPr>
        <p:spPr>
          <a:xfrm>
            <a:off x="6414654" y="4017817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2"/>
          <p:cNvSpPr/>
          <p:nvPr/>
        </p:nvSpPr>
        <p:spPr>
          <a:xfrm>
            <a:off x="5624939" y="4377602"/>
            <a:ext cx="332510" cy="222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2"/>
          <p:cNvSpPr/>
          <p:nvPr/>
        </p:nvSpPr>
        <p:spPr>
          <a:xfrm>
            <a:off x="5458677" y="4696262"/>
            <a:ext cx="471062" cy="1805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2"/>
          <p:cNvSpPr/>
          <p:nvPr/>
        </p:nvSpPr>
        <p:spPr>
          <a:xfrm>
            <a:off x="6220689" y="5637507"/>
            <a:ext cx="332510" cy="222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2"/>
          <p:cNvSpPr/>
          <p:nvPr/>
        </p:nvSpPr>
        <p:spPr>
          <a:xfrm>
            <a:off x="6587836" y="5998585"/>
            <a:ext cx="284019" cy="2082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2"/>
          <p:cNvSpPr txBox="1"/>
          <p:nvPr/>
        </p:nvSpPr>
        <p:spPr>
          <a:xfrm>
            <a:off x="4378036" y="4973786"/>
            <a:ext cx="2909455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Comparison to State and local long term goals and MIPs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2"/>
          <p:cNvSpPr/>
          <p:nvPr/>
        </p:nvSpPr>
        <p:spPr>
          <a:xfrm>
            <a:off x="7994071" y="3560616"/>
            <a:ext cx="318654" cy="23552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2"/>
          <p:cNvSpPr/>
          <p:nvPr/>
        </p:nvSpPr>
        <p:spPr>
          <a:xfrm>
            <a:off x="7980214" y="4017816"/>
            <a:ext cx="318654" cy="23552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2"/>
          <p:cNvSpPr/>
          <p:nvPr/>
        </p:nvSpPr>
        <p:spPr>
          <a:xfrm>
            <a:off x="7994069" y="4381787"/>
            <a:ext cx="318654" cy="23552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2"/>
          <p:cNvSpPr/>
          <p:nvPr/>
        </p:nvSpPr>
        <p:spPr>
          <a:xfrm>
            <a:off x="7980214" y="4666671"/>
            <a:ext cx="318654" cy="23552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2"/>
          <p:cNvSpPr/>
          <p:nvPr/>
        </p:nvSpPr>
        <p:spPr>
          <a:xfrm>
            <a:off x="7994069" y="5148409"/>
            <a:ext cx="318654" cy="23552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2"/>
          <p:cNvSpPr/>
          <p:nvPr/>
        </p:nvSpPr>
        <p:spPr>
          <a:xfrm>
            <a:off x="7980214" y="5637507"/>
            <a:ext cx="318654" cy="23552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2"/>
          <p:cNvSpPr/>
          <p:nvPr/>
        </p:nvSpPr>
        <p:spPr>
          <a:xfrm>
            <a:off x="7980214" y="5971310"/>
            <a:ext cx="318654" cy="23552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1524000" y="-102961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ESSA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1659082" y="124853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Student Succeeds Act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9148" y="2904296"/>
            <a:ext cx="2360530" cy="236053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4951853" y="3433234"/>
            <a:ext cx="1527463" cy="1184564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878" y="2734903"/>
            <a:ext cx="2768036" cy="2732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40907" y="3296854"/>
            <a:ext cx="216217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8026657" y="5478471"/>
            <a:ext cx="3390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$1.6 Billion</a:t>
            </a:r>
            <a:endParaRPr sz="54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313705" y="3767129"/>
            <a:ext cx="1187786" cy="5167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7191399" y="3732571"/>
            <a:ext cx="1187786" cy="5167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 rot="5400000">
            <a:off x="9358149" y="5055751"/>
            <a:ext cx="857663" cy="4181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4950" y="-14288"/>
            <a:ext cx="9182100" cy="68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3"/>
          <p:cNvSpPr/>
          <p:nvPr/>
        </p:nvSpPr>
        <p:spPr>
          <a:xfrm>
            <a:off x="5853543" y="2341419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3"/>
          <p:cNvSpPr/>
          <p:nvPr/>
        </p:nvSpPr>
        <p:spPr>
          <a:xfrm>
            <a:off x="5832759" y="2632361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3"/>
          <p:cNvSpPr/>
          <p:nvPr/>
        </p:nvSpPr>
        <p:spPr>
          <a:xfrm>
            <a:off x="5832759" y="2909448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3"/>
          <p:cNvSpPr/>
          <p:nvPr/>
        </p:nvSpPr>
        <p:spPr>
          <a:xfrm>
            <a:off x="5853543" y="3311235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3"/>
          <p:cNvSpPr/>
          <p:nvPr/>
        </p:nvSpPr>
        <p:spPr>
          <a:xfrm>
            <a:off x="6664034" y="3713018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3"/>
          <p:cNvSpPr/>
          <p:nvPr/>
        </p:nvSpPr>
        <p:spPr>
          <a:xfrm>
            <a:off x="6047504" y="5195886"/>
            <a:ext cx="318654" cy="2355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3"/>
          <p:cNvSpPr/>
          <p:nvPr/>
        </p:nvSpPr>
        <p:spPr>
          <a:xfrm>
            <a:off x="6386940" y="5555673"/>
            <a:ext cx="290949" cy="1736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3"/>
          <p:cNvSpPr/>
          <p:nvPr/>
        </p:nvSpPr>
        <p:spPr>
          <a:xfrm>
            <a:off x="5430982" y="5957455"/>
            <a:ext cx="401772" cy="2078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3"/>
          <p:cNvSpPr/>
          <p:nvPr/>
        </p:nvSpPr>
        <p:spPr>
          <a:xfrm>
            <a:off x="7952506" y="3713017"/>
            <a:ext cx="318654" cy="23552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3"/>
          <p:cNvSpPr/>
          <p:nvPr/>
        </p:nvSpPr>
        <p:spPr>
          <a:xfrm>
            <a:off x="7959431" y="4184072"/>
            <a:ext cx="318654" cy="23552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3"/>
          <p:cNvSpPr/>
          <p:nvPr/>
        </p:nvSpPr>
        <p:spPr>
          <a:xfrm>
            <a:off x="7952506" y="4752319"/>
            <a:ext cx="318654" cy="23552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3"/>
          <p:cNvSpPr/>
          <p:nvPr/>
        </p:nvSpPr>
        <p:spPr>
          <a:xfrm>
            <a:off x="7973281" y="5195885"/>
            <a:ext cx="318654" cy="23552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3"/>
          <p:cNvSpPr/>
          <p:nvPr/>
        </p:nvSpPr>
        <p:spPr>
          <a:xfrm>
            <a:off x="7952496" y="5521687"/>
            <a:ext cx="318654" cy="23552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3"/>
          <p:cNvSpPr/>
          <p:nvPr/>
        </p:nvSpPr>
        <p:spPr>
          <a:xfrm>
            <a:off x="7952496" y="5929745"/>
            <a:ext cx="318654" cy="23552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3"/>
          <p:cNvSpPr txBox="1"/>
          <p:nvPr/>
        </p:nvSpPr>
        <p:spPr>
          <a:xfrm>
            <a:off x="4212211" y="4052886"/>
            <a:ext cx="3282663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Comparison to State and local long term goals and MIPs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275" y="-51522"/>
            <a:ext cx="9315450" cy="69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4"/>
          <p:cNvSpPr/>
          <p:nvPr/>
        </p:nvSpPr>
        <p:spPr>
          <a:xfrm>
            <a:off x="7606145" y="3449782"/>
            <a:ext cx="2881800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4"/>
          <p:cNvSpPr/>
          <p:nvPr/>
        </p:nvSpPr>
        <p:spPr>
          <a:xfrm>
            <a:off x="1589809" y="415636"/>
            <a:ext cx="3200400" cy="6234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3512" y="-61913"/>
            <a:ext cx="9324975" cy="69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5"/>
          <p:cNvSpPr/>
          <p:nvPr/>
        </p:nvSpPr>
        <p:spPr>
          <a:xfrm>
            <a:off x="311728" y="5164281"/>
            <a:ext cx="1631400" cy="124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20000" y="120000"/>
                </a:lnTo>
                <a:lnTo>
                  <a:pt x="220894" y="147156"/>
                </a:lnTo>
              </a:path>
            </a:pathLst>
          </a:custGeom>
          <a:solidFill>
            <a:srgbClr val="FFC000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Informational Purposes Only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1" y="2317172"/>
            <a:ext cx="11005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All students enrolled BEDS day of Year 4 who </a:t>
            </a:r>
          </a:p>
          <a:p>
            <a:pPr algn="ctr"/>
            <a:r>
              <a:rPr lang="en-US" sz="28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first entered Gr 9 anywhere four years previously</a:t>
            </a:r>
          </a:p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The 2013 cohort entered gr 9 September 2013 (4 year completion June 2017)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and </a:t>
            </a:r>
          </a:p>
          <a:p>
            <a:pPr algn="ctr"/>
            <a:endParaRPr lang="en-US" sz="2800" dirty="0"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pPr algn="ctr"/>
            <a:r>
              <a:rPr lang="en-US" sz="28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All ungraded students who </a:t>
            </a:r>
          </a:p>
          <a:p>
            <a:pPr algn="ctr"/>
            <a:r>
              <a:rPr lang="en-US" sz="28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reached 17</a:t>
            </a:r>
            <a:r>
              <a:rPr lang="en-US" sz="2800" baseline="300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th</a:t>
            </a:r>
            <a:r>
              <a:rPr lang="en-US" sz="2800" dirty="0" smtClean="0">
                <a:latin typeface="DokChampa" panose="020B0604020202020204" pitchFamily="34" charset="-34"/>
                <a:cs typeface="DokChampa" panose="020B0604020202020204" pitchFamily="34" charset="-34"/>
              </a:rPr>
              <a:t> birthday of that same school year</a:t>
            </a:r>
            <a:endParaRPr lang="en-US" sz="2800" dirty="0"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pic>
        <p:nvPicPr>
          <p:cNvPr id="2052" name="Picture 4" descr="https://lh3.googleusercontent.com/Run2x2B4KJBTlcNqRO_6Z7hWXg-ygSP33iohosNUdsrLdUKbEIAbwqoiTvwG_5IyYxgm3V_AdjKQZ9qZmKIeEfW6Yyc1XDuHvo-xFEDayHM7hLnXGhazJnP8l2uZZjuKaGTFM2GW8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22" y="473507"/>
            <a:ext cx="75057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7743" y="0"/>
            <a:ext cx="5431970" cy="68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7"/>
          <p:cNvSpPr/>
          <p:nvPr/>
        </p:nvSpPr>
        <p:spPr>
          <a:xfrm>
            <a:off x="4702628" y="2367072"/>
            <a:ext cx="253352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ESSA</a:t>
            </a:r>
            <a:endParaRPr sz="7200" b="1" cap="none" dirty="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199" y="255457"/>
            <a:ext cx="8421511" cy="6386784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8"/>
          <p:cNvSpPr/>
          <p:nvPr/>
        </p:nvSpPr>
        <p:spPr>
          <a:xfrm rot="-1741327">
            <a:off x="-73864" y="2171223"/>
            <a:ext cx="4837888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ESSA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Edition</a:t>
            </a:r>
            <a:endParaRPr sz="7200" b="1" cap="none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9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12192000" cy="86536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THINGS TO KNOW ABOUT ESSA</a:t>
            </a:r>
            <a:endParaRPr sz="44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0" name="Google Shape;430;p39"/>
          <p:cNvSpPr txBox="1">
            <a:spLocks noGrp="1"/>
          </p:cNvSpPr>
          <p:nvPr>
            <p:ph type="body" idx="1"/>
          </p:nvPr>
        </p:nvSpPr>
        <p:spPr>
          <a:xfrm>
            <a:off x="0" y="5932310"/>
            <a:ext cx="12192000" cy="950207"/>
          </a:xfrm>
          <a:prstGeom prst="rect">
            <a:avLst/>
          </a:prstGeom>
          <a:solidFill>
            <a:srgbClr val="2645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#10- </a:t>
            </a:r>
            <a:r>
              <a:rPr lang="en-US" sz="4800" b="0" i="0" u="sng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lang="en-US" sz="48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very </a:t>
            </a:r>
            <a:r>
              <a:rPr lang="en-US" sz="4800" b="0" i="0" u="sng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r>
              <a:rPr lang="en-US" sz="48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tudent </a:t>
            </a:r>
            <a:r>
              <a:rPr lang="en-US" sz="4800" b="0" i="0" u="sng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r>
              <a:rPr lang="en-US" sz="48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ucceeds </a:t>
            </a:r>
            <a:r>
              <a:rPr lang="en-US" sz="4800" b="0" i="0" u="sng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r>
              <a:rPr lang="en-US" sz="48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ct</a:t>
            </a:r>
            <a:endParaRPr sz="48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31" name="Google Shape;43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572" y="1667778"/>
            <a:ext cx="3782320" cy="373341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9"/>
          <p:cNvSpPr/>
          <p:nvPr/>
        </p:nvSpPr>
        <p:spPr>
          <a:xfrm>
            <a:off x="8313164" y="3178607"/>
            <a:ext cx="33906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$1.6 Billion</a:t>
            </a:r>
            <a:endParaRPr sz="5400" b="1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2212" y="1621562"/>
            <a:ext cx="2360530" cy="236053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9"/>
          <p:cNvSpPr/>
          <p:nvPr/>
        </p:nvSpPr>
        <p:spPr>
          <a:xfrm>
            <a:off x="5628745" y="2066123"/>
            <a:ext cx="1527463" cy="1184564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1388" y="4186316"/>
            <a:ext cx="216217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0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12192000" cy="86536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THINGS TO KNOW ABOUT ESSA</a:t>
            </a:r>
            <a:endParaRPr sz="44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1" name="Google Shape;441;p40"/>
          <p:cNvSpPr txBox="1">
            <a:spLocks noGrp="1"/>
          </p:cNvSpPr>
          <p:nvPr>
            <p:ph type="body" idx="1"/>
          </p:nvPr>
        </p:nvSpPr>
        <p:spPr>
          <a:xfrm>
            <a:off x="-115230" y="5641530"/>
            <a:ext cx="12422459" cy="1216470"/>
          </a:xfrm>
          <a:prstGeom prst="rect">
            <a:avLst/>
          </a:prstGeom>
          <a:solidFill>
            <a:srgbClr val="2645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40"/>
              <a:buFont typeface="Arial"/>
              <a:buNone/>
            </a:pPr>
            <a:r>
              <a:rPr lang="en-US" sz="4300" b="0" i="0" u="none" strike="noStrike" cap="none" dirty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#9- </a:t>
            </a:r>
            <a:r>
              <a:rPr lang="en-US" sz="4300" b="0" i="0" u="none" strike="noStrike" cap="none" dirty="0" smtClean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Multiple </a:t>
            </a:r>
            <a:r>
              <a:rPr lang="en-US" sz="4300" b="0" i="0" u="none" strike="noStrike" cap="none" dirty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Measures of Accountability</a:t>
            </a:r>
            <a:endParaRPr sz="4300" b="0" i="0" u="none" strike="noStrike" cap="none" dirty="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42" name="Google Shape;44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502" y="3227891"/>
            <a:ext cx="1880754" cy="150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0"/>
          <p:cNvPicPr preferRelativeResize="0"/>
          <p:nvPr/>
        </p:nvPicPr>
        <p:blipFill rotWithShape="1">
          <a:blip r:embed="rId4">
            <a:alphaModFix/>
          </a:blip>
          <a:srcRect l="825" t="2185" r="1064" b="1255"/>
          <a:stretch/>
        </p:blipFill>
        <p:spPr>
          <a:xfrm>
            <a:off x="2632837" y="3221454"/>
            <a:ext cx="1852645" cy="150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0"/>
          <p:cNvPicPr preferRelativeResize="0"/>
          <p:nvPr/>
        </p:nvPicPr>
        <p:blipFill rotWithShape="1">
          <a:blip r:embed="rId5">
            <a:alphaModFix/>
          </a:blip>
          <a:srcRect l="2220"/>
          <a:stretch/>
        </p:blipFill>
        <p:spPr>
          <a:xfrm>
            <a:off x="4700704" y="3227891"/>
            <a:ext cx="1890302" cy="152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0"/>
          <p:cNvPicPr preferRelativeResize="0"/>
          <p:nvPr/>
        </p:nvPicPr>
        <p:blipFill rotWithShape="1">
          <a:blip r:embed="rId6">
            <a:alphaModFix/>
          </a:blip>
          <a:srcRect t="1757" r="2341"/>
          <a:stretch/>
        </p:blipFill>
        <p:spPr>
          <a:xfrm>
            <a:off x="6796992" y="3238879"/>
            <a:ext cx="1899537" cy="149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0"/>
          <p:cNvPicPr preferRelativeResize="0"/>
          <p:nvPr/>
        </p:nvPicPr>
        <p:blipFill rotWithShape="1">
          <a:blip r:embed="rId7">
            <a:alphaModFix/>
          </a:blip>
          <a:srcRect r="1575" b="2161"/>
          <a:stretch/>
        </p:blipFill>
        <p:spPr>
          <a:xfrm>
            <a:off x="8868646" y="3178662"/>
            <a:ext cx="2962115" cy="1551883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0"/>
          <p:cNvSpPr txBox="1"/>
          <p:nvPr/>
        </p:nvSpPr>
        <p:spPr>
          <a:xfrm>
            <a:off x="444502" y="2389543"/>
            <a:ext cx="1880754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Academic Achievement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0"/>
          <p:cNvSpPr txBox="1"/>
          <p:nvPr/>
        </p:nvSpPr>
        <p:spPr>
          <a:xfrm>
            <a:off x="2627307" y="2390248"/>
            <a:ext cx="1880754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Graduation Rate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0"/>
          <p:cNvSpPr txBox="1"/>
          <p:nvPr/>
        </p:nvSpPr>
        <p:spPr>
          <a:xfrm>
            <a:off x="4710252" y="2376996"/>
            <a:ext cx="1880754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 Proficiency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0"/>
          <p:cNvSpPr txBox="1"/>
          <p:nvPr/>
        </p:nvSpPr>
        <p:spPr>
          <a:xfrm>
            <a:off x="6815776" y="2407881"/>
            <a:ext cx="1880754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Chronic Absenteeism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0"/>
          <p:cNvSpPr txBox="1"/>
          <p:nvPr/>
        </p:nvSpPr>
        <p:spPr>
          <a:xfrm>
            <a:off x="8868648" y="2389543"/>
            <a:ext cx="2962114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College, Career &amp; Civic Readiness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1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12192000" cy="86536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THINGS TO KNOW ABOUT ESSA</a:t>
            </a:r>
            <a:endParaRPr sz="44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7" name="Google Shape;457;p41"/>
          <p:cNvSpPr txBox="1">
            <a:spLocks noGrp="1"/>
          </p:cNvSpPr>
          <p:nvPr>
            <p:ph type="body" idx="1"/>
          </p:nvPr>
        </p:nvSpPr>
        <p:spPr>
          <a:xfrm>
            <a:off x="0" y="5907793"/>
            <a:ext cx="12192000" cy="950207"/>
          </a:xfrm>
          <a:prstGeom prst="rect">
            <a:avLst/>
          </a:prstGeom>
          <a:solidFill>
            <a:srgbClr val="2645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#8- Shared Faculty Ownership</a:t>
            </a:r>
            <a:endParaRPr sz="48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58" name="Google Shape;45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6518" y="2176285"/>
            <a:ext cx="1663749" cy="22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1909" y="2176285"/>
            <a:ext cx="1663749" cy="22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7300" y="2176285"/>
            <a:ext cx="1663749" cy="22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691" y="2176285"/>
            <a:ext cx="1663749" cy="22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8082" y="2176285"/>
            <a:ext cx="1663749" cy="2272438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1"/>
          <p:cNvSpPr txBox="1"/>
          <p:nvPr/>
        </p:nvSpPr>
        <p:spPr>
          <a:xfrm>
            <a:off x="1338943" y="4748187"/>
            <a:ext cx="95141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Building Level Calculations on Multiple Measures</a:t>
            </a:r>
            <a:endParaRPr sz="3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0563" y="3214533"/>
            <a:ext cx="11756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MHSL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2039" y="3214533"/>
            <a:ext cx="11756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11345" y="3235508"/>
            <a:ext cx="11756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WSL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57995" y="3238681"/>
            <a:ext cx="11756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2127" y="3238681"/>
            <a:ext cx="11756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APHS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2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12192000" cy="86536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THINGS TO KNOW ABOUT ESSA</a:t>
            </a:r>
            <a:endParaRPr sz="44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9" name="Google Shape;469;p42"/>
          <p:cNvSpPr txBox="1">
            <a:spLocks noGrp="1"/>
          </p:cNvSpPr>
          <p:nvPr>
            <p:ph type="body" idx="1"/>
          </p:nvPr>
        </p:nvSpPr>
        <p:spPr>
          <a:xfrm>
            <a:off x="0" y="5519057"/>
            <a:ext cx="12192000" cy="1175254"/>
          </a:xfrm>
          <a:prstGeom prst="rect">
            <a:avLst/>
          </a:prstGeom>
          <a:solidFill>
            <a:srgbClr val="2645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80"/>
              <a:buFont typeface="Arial"/>
              <a:buNone/>
            </a:pPr>
            <a:r>
              <a:rPr lang="en-US" sz="408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#7- Recognizes a variety 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80"/>
              <a:buFont typeface="Arial"/>
              <a:buNone/>
            </a:pPr>
            <a:r>
              <a:rPr lang="en-US" sz="408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of student outcomes</a:t>
            </a:r>
            <a:endParaRPr sz="408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470" name="Google Shape;470;p42"/>
          <p:cNvPicPr preferRelativeResize="0"/>
          <p:nvPr/>
        </p:nvPicPr>
        <p:blipFill rotWithShape="1">
          <a:blip r:embed="rId3">
            <a:alphaModFix/>
          </a:blip>
          <a:srcRect r="1575" b="2161"/>
          <a:stretch/>
        </p:blipFill>
        <p:spPr>
          <a:xfrm>
            <a:off x="1121112" y="2449267"/>
            <a:ext cx="2301584" cy="18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2"/>
          <p:cNvSpPr/>
          <p:nvPr/>
        </p:nvSpPr>
        <p:spPr>
          <a:xfrm>
            <a:off x="4158344" y="1458870"/>
            <a:ext cx="2514600" cy="1915886"/>
          </a:xfrm>
          <a:prstGeom prst="diamond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Regents Diploma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2"/>
          <p:cNvSpPr/>
          <p:nvPr/>
        </p:nvSpPr>
        <p:spPr>
          <a:xfrm>
            <a:off x="8093528" y="2471046"/>
            <a:ext cx="2514600" cy="1915886"/>
          </a:xfrm>
          <a:prstGeom prst="diamond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Diploma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2"/>
          <p:cNvSpPr/>
          <p:nvPr/>
        </p:nvSpPr>
        <p:spPr>
          <a:xfrm>
            <a:off x="4190997" y="3526963"/>
            <a:ext cx="2514600" cy="1915886"/>
          </a:xfrm>
          <a:prstGeom prst="diamond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 exams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2"/>
          <p:cNvSpPr/>
          <p:nvPr/>
        </p:nvSpPr>
        <p:spPr>
          <a:xfrm>
            <a:off x="6781798" y="1404440"/>
            <a:ext cx="2514600" cy="1915886"/>
          </a:xfrm>
          <a:prstGeom prst="diamond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CDOS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2"/>
          <p:cNvSpPr/>
          <p:nvPr/>
        </p:nvSpPr>
        <p:spPr>
          <a:xfrm>
            <a:off x="6781799" y="3548944"/>
            <a:ext cx="2514600" cy="1915886"/>
          </a:xfrm>
          <a:prstGeom prst="diamond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CTE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42"/>
          <p:cNvSpPr/>
          <p:nvPr/>
        </p:nvSpPr>
        <p:spPr>
          <a:xfrm>
            <a:off x="9427030" y="1458870"/>
            <a:ext cx="2514600" cy="1915886"/>
          </a:xfrm>
          <a:prstGeom prst="diamond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42"/>
          <p:cNvSpPr/>
          <p:nvPr/>
        </p:nvSpPr>
        <p:spPr>
          <a:xfrm>
            <a:off x="5497286" y="2493021"/>
            <a:ext cx="2514600" cy="1915886"/>
          </a:xfrm>
          <a:prstGeom prst="diamond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NYSAA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42"/>
          <p:cNvSpPr/>
          <p:nvPr/>
        </p:nvSpPr>
        <p:spPr>
          <a:xfrm>
            <a:off x="9378041" y="3494315"/>
            <a:ext cx="2694216" cy="1904794"/>
          </a:xfrm>
          <a:prstGeom prst="diamond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Seal of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Biliteracy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6907" y="0"/>
            <a:ext cx="6286501" cy="68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1702964" y="154120"/>
            <a:ext cx="23161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5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  <a:endParaRPr sz="5400" b="1" i="0" u="none" strike="noStrike" cap="none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7151914" y="426027"/>
            <a:ext cx="168868" cy="379516"/>
          </a:xfrm>
          <a:prstGeom prst="leftBracket">
            <a:avLst>
              <a:gd name="adj" fmla="val 8333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18;p37"/>
          <p:cNvSpPr/>
          <p:nvPr/>
        </p:nvSpPr>
        <p:spPr>
          <a:xfrm>
            <a:off x="6782448" y="2272143"/>
            <a:ext cx="253352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ESSA</a:t>
            </a:r>
            <a:endParaRPr sz="7200" b="1" cap="none" dirty="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Connector 2"/>
          <p:cNvCxnSpPr>
            <a:endCxn id="112" idx="1"/>
          </p:cNvCxnSpPr>
          <p:nvPr/>
        </p:nvCxnSpPr>
        <p:spPr>
          <a:xfrm flipV="1">
            <a:off x="4019112" y="615785"/>
            <a:ext cx="3132802" cy="482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12192000" cy="86536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THINGS TO KNOW ABOUT ESSA</a:t>
            </a:r>
            <a:endParaRPr sz="44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84" name="Google Shape;484;p43"/>
          <p:cNvSpPr txBox="1">
            <a:spLocks noGrp="1"/>
          </p:cNvSpPr>
          <p:nvPr>
            <p:ph type="body" idx="1"/>
          </p:nvPr>
        </p:nvSpPr>
        <p:spPr>
          <a:xfrm>
            <a:off x="0" y="5907793"/>
            <a:ext cx="12192000" cy="950207"/>
          </a:xfrm>
          <a:prstGeom prst="rect">
            <a:avLst/>
          </a:prstGeom>
          <a:solidFill>
            <a:srgbClr val="2645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#6- States establish their own goals</a:t>
            </a:r>
            <a:endParaRPr sz="48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85" name="Google Shape;485;p43"/>
          <p:cNvCxnSpPr/>
          <p:nvPr/>
        </p:nvCxnSpPr>
        <p:spPr>
          <a:xfrm rot="10800000">
            <a:off x="3883377" y="1606648"/>
            <a:ext cx="11289" cy="3443111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6" name="Google Shape;486;p43"/>
          <p:cNvCxnSpPr/>
          <p:nvPr/>
        </p:nvCxnSpPr>
        <p:spPr>
          <a:xfrm rot="10800000" flipH="1">
            <a:off x="3894666" y="5038470"/>
            <a:ext cx="4210755" cy="22578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7" name="Google Shape;487;p43"/>
          <p:cNvSpPr/>
          <p:nvPr/>
        </p:nvSpPr>
        <p:spPr>
          <a:xfrm>
            <a:off x="4041421" y="3604781"/>
            <a:ext cx="1794934" cy="1230489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3"/>
          <p:cNvSpPr/>
          <p:nvPr/>
        </p:nvSpPr>
        <p:spPr>
          <a:xfrm>
            <a:off x="5983110" y="2124083"/>
            <a:ext cx="1794934" cy="1230489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43"/>
          <p:cNvSpPr/>
          <p:nvPr/>
        </p:nvSpPr>
        <p:spPr>
          <a:xfrm>
            <a:off x="6000043" y="3629211"/>
            <a:ext cx="1794934" cy="123048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3"/>
          <p:cNvSpPr/>
          <p:nvPr/>
        </p:nvSpPr>
        <p:spPr>
          <a:xfrm>
            <a:off x="4041421" y="2114647"/>
            <a:ext cx="1794934" cy="1230489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3"/>
          <p:cNvSpPr txBox="1"/>
          <p:nvPr/>
        </p:nvSpPr>
        <p:spPr>
          <a:xfrm>
            <a:off x="5164665" y="5074587"/>
            <a:ext cx="16368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43"/>
          <p:cNvSpPr txBox="1"/>
          <p:nvPr/>
        </p:nvSpPr>
        <p:spPr>
          <a:xfrm rot="-5400000">
            <a:off x="2260601" y="3136689"/>
            <a:ext cx="24970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4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12192000" cy="86536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THINGS TO KNOW ABOUT ESSA</a:t>
            </a:r>
            <a:endParaRPr sz="44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8" name="Google Shape;498;p44"/>
          <p:cNvSpPr txBox="1">
            <a:spLocks noGrp="1"/>
          </p:cNvSpPr>
          <p:nvPr>
            <p:ph type="body" idx="1"/>
          </p:nvPr>
        </p:nvSpPr>
        <p:spPr>
          <a:xfrm>
            <a:off x="0" y="5907793"/>
            <a:ext cx="12192000" cy="950207"/>
          </a:xfrm>
          <a:prstGeom prst="rect">
            <a:avLst/>
          </a:prstGeom>
          <a:solidFill>
            <a:srgbClr val="2645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#5- Subgroup Performance Counts</a:t>
            </a:r>
            <a:endParaRPr sz="48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9" name="Google Shape;499;p44"/>
          <p:cNvSpPr/>
          <p:nvPr/>
        </p:nvSpPr>
        <p:spPr>
          <a:xfrm>
            <a:off x="316089" y="1447159"/>
            <a:ext cx="1896533" cy="1603023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Students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4"/>
          <p:cNvSpPr/>
          <p:nvPr/>
        </p:nvSpPr>
        <p:spPr>
          <a:xfrm>
            <a:off x="2593269" y="1447159"/>
            <a:ext cx="1896533" cy="1603023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American Indian or Alaskan Native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44"/>
          <p:cNvSpPr/>
          <p:nvPr/>
        </p:nvSpPr>
        <p:spPr>
          <a:xfrm>
            <a:off x="4870449" y="1505531"/>
            <a:ext cx="1896533" cy="1603023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 or African American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44"/>
          <p:cNvSpPr/>
          <p:nvPr/>
        </p:nvSpPr>
        <p:spPr>
          <a:xfrm>
            <a:off x="316089" y="3594581"/>
            <a:ext cx="1896533" cy="1603023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Hispanic or Latino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9377890" y="1612536"/>
            <a:ext cx="2249665" cy="1603023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Asian or Native Hawaiian/ Other Pacific Islander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2536824" y="3594580"/>
            <a:ext cx="1896533" cy="1603023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White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44"/>
          <p:cNvSpPr/>
          <p:nvPr/>
        </p:nvSpPr>
        <p:spPr>
          <a:xfrm>
            <a:off x="7100710" y="1585442"/>
            <a:ext cx="1896533" cy="1603023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Multiracial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44"/>
          <p:cNvSpPr/>
          <p:nvPr/>
        </p:nvSpPr>
        <p:spPr>
          <a:xfrm>
            <a:off x="4818766" y="3594580"/>
            <a:ext cx="1896533" cy="1603023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English Language Learner (ELL)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44"/>
          <p:cNvSpPr/>
          <p:nvPr/>
        </p:nvSpPr>
        <p:spPr>
          <a:xfrm>
            <a:off x="7100709" y="3594580"/>
            <a:ext cx="1896533" cy="1603023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with Disabilities (SWD)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44"/>
          <p:cNvSpPr/>
          <p:nvPr/>
        </p:nvSpPr>
        <p:spPr>
          <a:xfrm>
            <a:off x="9296045" y="3618166"/>
            <a:ext cx="2482298" cy="1579437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Economically Disadvantaged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5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12192000" cy="86536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THINGS TO KNOW ABOUT ESSA</a:t>
            </a:r>
            <a:endParaRPr sz="44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14" name="Google Shape;514;p45"/>
          <p:cNvSpPr txBox="1">
            <a:spLocks noGrp="1"/>
          </p:cNvSpPr>
          <p:nvPr>
            <p:ph type="body" idx="1"/>
          </p:nvPr>
        </p:nvSpPr>
        <p:spPr>
          <a:xfrm>
            <a:off x="0" y="5565423"/>
            <a:ext cx="12192000" cy="1292578"/>
          </a:xfrm>
          <a:prstGeom prst="rect">
            <a:avLst/>
          </a:prstGeom>
          <a:solidFill>
            <a:srgbClr val="2645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40"/>
              <a:buFont typeface="Arial"/>
              <a:buNone/>
            </a:pPr>
            <a:r>
              <a:rPr lang="en-US" sz="4440" b="0" i="0" u="none" strike="noStrike" cap="none" dirty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#4- Chronic Absenteeism and </a:t>
            </a:r>
            <a:endParaRPr dirty="0"/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440"/>
              <a:buFont typeface="Arial"/>
              <a:buNone/>
            </a:pPr>
            <a:r>
              <a:rPr lang="en-US" sz="4440" b="0" i="0" u="none" strike="noStrike" cap="none" dirty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Graduation </a:t>
            </a:r>
            <a:r>
              <a:rPr lang="en-US" sz="4440" b="0" i="0" u="none" strike="noStrike" cap="none" dirty="0" smtClean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Rates </a:t>
            </a:r>
            <a:r>
              <a:rPr lang="en-US" sz="4440" b="0" i="0" u="none" strike="noStrike" cap="none" dirty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are measured </a:t>
            </a:r>
            <a:endParaRPr sz="4440" b="0" i="0" u="none" strike="noStrike" cap="none" dirty="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15" name="Google Shape;515;p45"/>
          <p:cNvPicPr preferRelativeResize="0"/>
          <p:nvPr/>
        </p:nvPicPr>
        <p:blipFill rotWithShape="1">
          <a:blip r:embed="rId3">
            <a:alphaModFix/>
          </a:blip>
          <a:srcRect l="825" t="2185" r="1064" b="1255"/>
          <a:stretch/>
        </p:blipFill>
        <p:spPr>
          <a:xfrm>
            <a:off x="6832304" y="3081043"/>
            <a:ext cx="1852645" cy="150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5"/>
          <p:cNvPicPr preferRelativeResize="0"/>
          <p:nvPr/>
        </p:nvPicPr>
        <p:blipFill rotWithShape="1">
          <a:blip r:embed="rId4">
            <a:alphaModFix/>
          </a:blip>
          <a:srcRect t="1757" r="2341"/>
          <a:stretch/>
        </p:blipFill>
        <p:spPr>
          <a:xfrm>
            <a:off x="1784724" y="3080835"/>
            <a:ext cx="1899537" cy="1491666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5"/>
          <p:cNvSpPr txBox="1"/>
          <p:nvPr/>
        </p:nvSpPr>
        <p:spPr>
          <a:xfrm>
            <a:off x="6605262" y="1986894"/>
            <a:ext cx="2306728" cy="10772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Graduation Rate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45"/>
          <p:cNvSpPr txBox="1"/>
          <p:nvPr/>
        </p:nvSpPr>
        <p:spPr>
          <a:xfrm>
            <a:off x="1289816" y="1902638"/>
            <a:ext cx="2643801" cy="10772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Chronic Absenteeism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45"/>
          <p:cNvSpPr txBox="1"/>
          <p:nvPr/>
        </p:nvSpPr>
        <p:spPr>
          <a:xfrm>
            <a:off x="3939823" y="3288008"/>
            <a:ext cx="15691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≥10%</a:t>
            </a: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45"/>
          <p:cNvSpPr txBox="1"/>
          <p:nvPr/>
        </p:nvSpPr>
        <p:spPr>
          <a:xfrm>
            <a:off x="9223697" y="2773759"/>
            <a:ext cx="235993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Year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Year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 Year</a:t>
            </a: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6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12192000" cy="86536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THINGS TO KNOW ABOUT ESSA</a:t>
            </a:r>
            <a:endParaRPr sz="44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6" name="Google Shape;526;p46"/>
          <p:cNvSpPr txBox="1">
            <a:spLocks noGrp="1"/>
          </p:cNvSpPr>
          <p:nvPr>
            <p:ph type="body" idx="1"/>
          </p:nvPr>
        </p:nvSpPr>
        <p:spPr>
          <a:xfrm>
            <a:off x="0" y="5907793"/>
            <a:ext cx="12192000" cy="950207"/>
          </a:xfrm>
          <a:prstGeom prst="rect">
            <a:avLst/>
          </a:prstGeom>
          <a:solidFill>
            <a:srgbClr val="2645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40"/>
              <a:buFont typeface="Arial"/>
              <a:buNone/>
            </a:pPr>
            <a:r>
              <a:rPr lang="en-US" sz="4440" b="0" i="0" u="none" strike="noStrike" cap="none" dirty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#3- </a:t>
            </a:r>
            <a:r>
              <a:rPr lang="en-US" sz="4440" b="0" i="0" u="none" strike="noStrike" cap="none" dirty="0" smtClean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Incremental Growth Expectations</a:t>
            </a:r>
            <a:endParaRPr sz="4440" b="0" i="0" u="none" strike="noStrike" cap="none" dirty="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" name="Picture 2" descr="https://lh6.googleusercontent.com/YqFkGXaKOKbHlTeVuchHpHPXQctn3LU9jWk2VN_XUyHN-jQLRSgb-ponIscxq_3kK2XMRwEAsOdQP1BMIWPktkwgsBpDUqOrt8Du8hrzty3TklfkRy60aF_BhHsLm4q1wtZzDxnnYx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27" y="1576109"/>
            <a:ext cx="3225430" cy="39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236029" y="4615543"/>
            <a:ext cx="477342" cy="108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73362" y="4384710"/>
            <a:ext cx="173001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2021-2022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4686" y="4972047"/>
            <a:ext cx="173001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2016-2017</a:t>
            </a:r>
            <a:endParaRPr lang="en-US" sz="2400" dirty="0">
              <a:solidFill>
                <a:srgbClr val="00B0F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74700" y="5217845"/>
            <a:ext cx="477342" cy="1088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7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12192000" cy="86536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THINGS TO KNOW ABOUT ESSA</a:t>
            </a:r>
            <a:endParaRPr sz="44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8" name="Google Shape;538;p47"/>
          <p:cNvSpPr txBox="1">
            <a:spLocks noGrp="1"/>
          </p:cNvSpPr>
          <p:nvPr>
            <p:ph type="body" idx="1"/>
          </p:nvPr>
        </p:nvSpPr>
        <p:spPr>
          <a:xfrm>
            <a:off x="0" y="5802489"/>
            <a:ext cx="12192000" cy="1055511"/>
          </a:xfrm>
          <a:prstGeom prst="rect">
            <a:avLst/>
          </a:prstGeom>
          <a:solidFill>
            <a:srgbClr val="2645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40"/>
              <a:buFont typeface="Arial"/>
              <a:buNone/>
            </a:pPr>
            <a:r>
              <a:rPr lang="en-US" sz="444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#2- 95% participation is still expected</a:t>
            </a:r>
            <a:endParaRPr sz="444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39" name="Google Shape;53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246" y="1599163"/>
            <a:ext cx="6778769" cy="3572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8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12192000" cy="865364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THINGS TO KNOW ABOUT ESSA</a:t>
            </a:r>
            <a:endParaRPr sz="4400" b="0" i="0" u="none" strike="noStrike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45" name="Google Shape;545;p48"/>
          <p:cNvSpPr txBox="1">
            <a:spLocks noGrp="1"/>
          </p:cNvSpPr>
          <p:nvPr>
            <p:ph type="body" idx="1"/>
          </p:nvPr>
        </p:nvSpPr>
        <p:spPr>
          <a:xfrm>
            <a:off x="0" y="5667023"/>
            <a:ext cx="12192000" cy="1190978"/>
          </a:xfrm>
          <a:prstGeom prst="rect">
            <a:avLst/>
          </a:prstGeom>
          <a:solidFill>
            <a:srgbClr val="2645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40"/>
              <a:buFont typeface="Arial"/>
              <a:buNone/>
            </a:pPr>
            <a:r>
              <a:rPr lang="en-US" sz="4440" b="0" i="0" u="none" strike="noStrike" cap="none" dirty="0" smtClean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#1- Growth </a:t>
            </a:r>
            <a:r>
              <a:rPr lang="en-US" sz="4440" b="0" i="0" u="none" strike="noStrike" cap="none" dirty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and Progress Towards Goals count more than Achievement</a:t>
            </a:r>
            <a:endParaRPr sz="4440" b="0" i="0" u="none" strike="noStrike" cap="none" dirty="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46" name="Google Shape;54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0995" y="1458031"/>
            <a:ext cx="5448300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1524000" y="893554"/>
            <a:ext cx="9144000" cy="96900"/>
          </a:xfrm>
          <a:prstGeom prst="rect">
            <a:avLst/>
          </a:prstGeom>
          <a:solidFill>
            <a:srgbClr val="70AA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1524000" y="0"/>
            <a:ext cx="91440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2706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1638298" y="0"/>
            <a:ext cx="891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976743" y="1518891"/>
            <a:ext cx="1023851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ESSA provides external measures on how well our internal actions </a:t>
            </a:r>
            <a:endParaRPr sz="4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helping our students succeed.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mechanism for increased equity. </a:t>
            </a:r>
            <a:endParaRPr sz="4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1638298" y="0"/>
            <a:ext cx="891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Every Student Succeeds Act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16"/>
          <p:cNvCxnSpPr/>
          <p:nvPr/>
        </p:nvCxnSpPr>
        <p:spPr>
          <a:xfrm rot="10800000" flipH="1">
            <a:off x="2289464" y="4589317"/>
            <a:ext cx="7232073" cy="27709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YqFkGXaKOKbHlTeVuchHpHPXQctn3LU9jWk2VN_XUyHN-jQLRSgb-ponIscxq_3kK2XMRwEAsOdQP1BMIWPktkwgsBpDUqOrt8Du8hrzty3TklfkRy60aF_BhHsLm4q1wtZzDxnnYx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6" y="1251990"/>
            <a:ext cx="3848100" cy="47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ek7sny215gxgZ5rxJYjMR1qdnBLCqrBBbEgurcTh0BMwQEp3PcWMyRFhTq6zS3YNrGIfNEiwUV59V0ExY_UVY33ygeZ44hO4ttZlPaYodJnF-e4rUxSUf8cB0MqJh0bHl2ywRrods6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8" y="138112"/>
            <a:ext cx="49339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45" y="1321540"/>
            <a:ext cx="3990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First, identify the goal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6298" y="2103035"/>
            <a:ext cx="539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Then, determine the gap to the goal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1090" y="2845542"/>
            <a:ext cx="608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Next, develop a plan to address the gap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1300" y="3485202"/>
            <a:ext cx="588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provide resources for the plan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6043" y="4227709"/>
            <a:ext cx="6250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Frequently assess the plan 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 and revise when needed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4052" y="5425806"/>
            <a:ext cx="588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Finally, the gap will be eliminated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73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42" y="2221298"/>
            <a:ext cx="1796299" cy="1358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25" t="2185" r="1064" b="1256"/>
          <a:stretch/>
        </p:blipFill>
        <p:spPr>
          <a:xfrm>
            <a:off x="4875456" y="2757633"/>
            <a:ext cx="1880752" cy="1643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220"/>
          <a:stretch/>
        </p:blipFill>
        <p:spPr>
          <a:xfrm>
            <a:off x="9119707" y="2221298"/>
            <a:ext cx="1954186" cy="1581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757" r="2342"/>
          <a:stretch/>
        </p:blipFill>
        <p:spPr>
          <a:xfrm>
            <a:off x="2443326" y="4413418"/>
            <a:ext cx="1733119" cy="229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r="1576" b="2162"/>
          <a:stretch/>
        </p:blipFill>
        <p:spPr>
          <a:xfrm>
            <a:off x="6535271" y="4493361"/>
            <a:ext cx="2301584" cy="1851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657" y="1311388"/>
            <a:ext cx="2157667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Academic Achievement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5454" y="1564982"/>
            <a:ext cx="188075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Graduation Rate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93139" y="1149484"/>
            <a:ext cx="1880754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ELL Proficiency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969" y="5230349"/>
            <a:ext cx="2086926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Chronic Absenteeism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73987" y="4774714"/>
            <a:ext cx="1880754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College, Career &amp; Civic Readiness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Google Shape;172;p20"/>
          <p:cNvSpPr txBox="1"/>
          <p:nvPr/>
        </p:nvSpPr>
        <p:spPr>
          <a:xfrm>
            <a:off x="152300" y="76711"/>
            <a:ext cx="11825384" cy="653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ESSA assesses Multiple Measures 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70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/>
          <p:cNvPicPr preferRelativeResize="0"/>
          <p:nvPr/>
        </p:nvPicPr>
        <p:blipFill rotWithShape="1">
          <a:blip r:embed="rId3">
            <a:alphaModFix/>
          </a:blip>
          <a:srcRect b="78391"/>
          <a:stretch/>
        </p:blipFill>
        <p:spPr>
          <a:xfrm>
            <a:off x="1509712" y="61912"/>
            <a:ext cx="9172575" cy="145516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3741406" y="2500166"/>
            <a:ext cx="4104406" cy="138499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NYS has established a long term goal for 2021-22 of closing gaps by 20%.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2" y="2058167"/>
            <a:ext cx="1796299" cy="135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5">
            <a:alphaModFix/>
          </a:blip>
          <a:srcRect l="825" t="2185" r="1064" b="1255"/>
          <a:stretch/>
        </p:blipFill>
        <p:spPr>
          <a:xfrm>
            <a:off x="4975897" y="5036899"/>
            <a:ext cx="1880752" cy="164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 rotWithShape="1">
          <a:blip r:embed="rId6">
            <a:alphaModFix/>
          </a:blip>
          <a:srcRect l="2220"/>
          <a:stretch/>
        </p:blipFill>
        <p:spPr>
          <a:xfrm>
            <a:off x="9039723" y="1709446"/>
            <a:ext cx="1954186" cy="158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 rotWithShape="1">
          <a:blip r:embed="rId7">
            <a:alphaModFix/>
          </a:blip>
          <a:srcRect t="1757" r="2341"/>
          <a:stretch/>
        </p:blipFill>
        <p:spPr>
          <a:xfrm>
            <a:off x="1268826" y="4108841"/>
            <a:ext cx="1733119" cy="229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 rotWithShape="1">
          <a:blip r:embed="rId8">
            <a:alphaModFix/>
          </a:blip>
          <a:srcRect r="1575" b="2161"/>
          <a:stretch/>
        </p:blipFill>
        <p:spPr>
          <a:xfrm>
            <a:off x="8553566" y="4329460"/>
            <a:ext cx="2301584" cy="185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YqFkGXaKOKbHlTeVuchHpHPXQctn3LU9jWk2VN_XUyHN-jQLRSgb-ponIscxq_3kK2XMRwEAsOdQP1BMIWPktkwgsBpDUqOrt8Du8hrzty3TklfkRy60aF_BhHsLm4q1wtZzDxnnYx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6" y="1251990"/>
            <a:ext cx="3848100" cy="47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6245" y="1321540"/>
            <a:ext cx="3990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First, identify the goal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6298" y="2103035"/>
            <a:ext cx="539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Then, determine the gap to the goal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8622" y="4925291"/>
            <a:ext cx="5392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Year Plan to close gap by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20%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ight Bracket 7"/>
          <p:cNvSpPr/>
          <p:nvPr/>
        </p:nvSpPr>
        <p:spPr>
          <a:xfrm rot="20474841">
            <a:off x="2885583" y="2177747"/>
            <a:ext cx="321165" cy="3548893"/>
          </a:xfrm>
          <a:prstGeom prst="rightBracket">
            <a:avLst/>
          </a:prstGeom>
          <a:ln w="762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3948545" y="4925291"/>
            <a:ext cx="337700" cy="75877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596" r="1293"/>
          <a:stretch/>
        </p:blipFill>
        <p:spPr>
          <a:xfrm rot="5400000">
            <a:off x="8053385" y="4953377"/>
            <a:ext cx="2928258" cy="5810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80798" y="6373275"/>
            <a:ext cx="226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2017 Baseline</a:t>
            </a:r>
            <a:endParaRPr lang="en-US" sz="2400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8414" y="3571820"/>
            <a:ext cx="226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2022 Goal line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16752" y="5949583"/>
            <a:ext cx="211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" panose="020E0602020502020306" pitchFamily="34" charset="0"/>
              </a:rPr>
              <a:t>+ 1/5   2017-18 </a:t>
            </a:r>
            <a:endParaRPr lang="en-US" sz="2400" dirty="0">
              <a:latin typeface="Berlin Sans FB" panose="020E0602020502020306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16752" y="5428380"/>
            <a:ext cx="219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" panose="020E0602020502020306" pitchFamily="34" charset="0"/>
              </a:rPr>
              <a:t>+ 1/5   2018-19</a:t>
            </a:r>
            <a:endParaRPr lang="en-US" sz="2400" dirty="0">
              <a:latin typeface="Berlin Sans FB" panose="020E0602020502020306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17514" y="4946003"/>
            <a:ext cx="199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" panose="020E0602020502020306" pitchFamily="34" charset="0"/>
              </a:rPr>
              <a:t>+ 1/5   2019-20</a:t>
            </a:r>
            <a:endParaRPr lang="en-US" sz="2400" dirty="0">
              <a:latin typeface="Berlin Sans FB" panose="020E0602020502020306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94720" y="4419476"/>
            <a:ext cx="211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" panose="020E0602020502020306" pitchFamily="34" charset="0"/>
              </a:rPr>
              <a:t>+ 1/5   2020-21</a:t>
            </a:r>
            <a:endParaRPr lang="en-US" sz="2400" dirty="0">
              <a:latin typeface="Berlin Sans FB" panose="020E0602020502020306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92771" y="3968624"/>
            <a:ext cx="218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" panose="020E0602020502020306" pitchFamily="34" charset="0"/>
              </a:rPr>
              <a:t>+ 1/5   2021-22</a:t>
            </a:r>
            <a:endParaRPr lang="en-US" sz="2400" dirty="0">
              <a:latin typeface="Berlin Sans FB" panose="020E0602020502020306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19447" y="5479167"/>
            <a:ext cx="76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2017</a:t>
            </a:r>
            <a:endParaRPr lang="en-US" sz="2400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70319" y="4741798"/>
            <a:ext cx="88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2022</a:t>
            </a:r>
            <a:endParaRPr lang="en-US" sz="2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0" name="Google Shape;172;p20"/>
          <p:cNvSpPr txBox="1"/>
          <p:nvPr/>
        </p:nvSpPr>
        <p:spPr>
          <a:xfrm>
            <a:off x="119643" y="133760"/>
            <a:ext cx="11825384" cy="653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NYS has established a long term goal for 2021-22 of closing gaps by 20%.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70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 animBg="1"/>
      <p:bldP spid="13" grpId="0"/>
      <p:bldP spid="17" grpId="0"/>
      <p:bldP spid="18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2584" y="0"/>
            <a:ext cx="10066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 txBox="1"/>
          <p:nvPr/>
        </p:nvSpPr>
        <p:spPr>
          <a:xfrm>
            <a:off x="4524869" y="1661532"/>
            <a:ext cx="7504702" cy="51964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4612421" y="2289174"/>
            <a:ext cx="7329600" cy="3237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For each measure, </a:t>
            </a:r>
            <a:endParaRPr lang="en-US" sz="3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a </a:t>
            </a:r>
            <a:r>
              <a:rPr lang="en-US" sz="3000" dirty="0"/>
              <a:t>performance </a:t>
            </a:r>
            <a:r>
              <a:rPr lang="en-US" sz="3000" dirty="0" smtClean="0"/>
              <a:t>level will be determined</a:t>
            </a:r>
            <a:endParaRPr sz="3000" dirty="0"/>
          </a:p>
          <a:p>
            <a:pPr marL="13716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Level 1</a:t>
            </a:r>
            <a:endParaRPr sz="3000" dirty="0"/>
          </a:p>
          <a:p>
            <a:pPr marL="13716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Level 2</a:t>
            </a:r>
            <a:endParaRPr sz="3000" dirty="0"/>
          </a:p>
          <a:p>
            <a:pPr marL="13716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Level 3</a:t>
            </a:r>
            <a:endParaRPr sz="3000" dirty="0"/>
          </a:p>
          <a:p>
            <a:pPr marL="13716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Level 4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     </a:t>
            </a:r>
            <a:endParaRPr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12" y="2014074"/>
            <a:ext cx="1411722" cy="1067399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>
            <a:off x="1981506" y="1878906"/>
            <a:ext cx="266926" cy="1544520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175;p20"/>
          <p:cNvPicPr preferRelativeResize="0"/>
          <p:nvPr/>
        </p:nvPicPr>
        <p:blipFill rotWithShape="1">
          <a:blip r:embed="rId5">
            <a:alphaModFix/>
          </a:blip>
          <a:srcRect l="825" t="2185" r="1064" b="1255"/>
          <a:stretch/>
        </p:blipFill>
        <p:spPr>
          <a:xfrm>
            <a:off x="1041044" y="3861668"/>
            <a:ext cx="888915" cy="678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7;p20"/>
          <p:cNvPicPr preferRelativeResize="0"/>
          <p:nvPr/>
        </p:nvPicPr>
        <p:blipFill rotWithShape="1">
          <a:blip r:embed="rId6">
            <a:alphaModFix/>
          </a:blip>
          <a:srcRect t="1757" r="2341"/>
          <a:stretch/>
        </p:blipFill>
        <p:spPr>
          <a:xfrm>
            <a:off x="1029893" y="5209801"/>
            <a:ext cx="858644" cy="85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6;p20"/>
          <p:cNvPicPr preferRelativeResize="0"/>
          <p:nvPr/>
        </p:nvPicPr>
        <p:blipFill rotWithShape="1">
          <a:blip r:embed="rId7">
            <a:alphaModFix/>
          </a:blip>
          <a:srcRect l="2220"/>
          <a:stretch/>
        </p:blipFill>
        <p:spPr>
          <a:xfrm>
            <a:off x="1200976" y="4607170"/>
            <a:ext cx="717832" cy="60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8;p20"/>
          <p:cNvPicPr preferRelativeResize="0"/>
          <p:nvPr/>
        </p:nvPicPr>
        <p:blipFill rotWithShape="1">
          <a:blip r:embed="rId8">
            <a:alphaModFix/>
          </a:blip>
          <a:srcRect r="1575" b="2161"/>
          <a:stretch/>
        </p:blipFill>
        <p:spPr>
          <a:xfrm>
            <a:off x="745269" y="5967694"/>
            <a:ext cx="1164740" cy="853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653</Words>
  <Application>Microsoft Office PowerPoint</Application>
  <PresentationFormat>Widescreen</PresentationFormat>
  <Paragraphs>197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Aharoni</vt:lpstr>
      <vt:lpstr>DokChampa</vt:lpstr>
      <vt:lpstr>Calibri</vt:lpstr>
      <vt:lpstr>Berlin Sans FB</vt:lpstr>
      <vt:lpstr>Arial</vt:lpstr>
      <vt:lpstr>Quattrocento Sans</vt:lpstr>
      <vt:lpstr>Arial Black</vt:lpstr>
      <vt:lpstr>Office Theme</vt:lpstr>
      <vt:lpstr>ESSA</vt:lpstr>
      <vt:lpstr>ESSA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KNOW ABOUT ESSA</vt:lpstr>
      <vt:lpstr>THINGS TO KNOW ABOUT ESSA</vt:lpstr>
      <vt:lpstr>THINGS TO KNOW ABOUT ESSA</vt:lpstr>
      <vt:lpstr>THINGS TO KNOW ABOUT ESSA</vt:lpstr>
      <vt:lpstr>THINGS TO KNOW ABOUT ESSA</vt:lpstr>
      <vt:lpstr>THINGS TO KNOW ABOUT ESSA</vt:lpstr>
      <vt:lpstr>THINGS TO KNOW ABOUT ESSA</vt:lpstr>
      <vt:lpstr>THINGS TO KNOW ABOUT ESSA</vt:lpstr>
      <vt:lpstr>THINGS TO KNOW ABOUT ESSA</vt:lpstr>
      <vt:lpstr>THINGS TO KNOW ABOUT ESSA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</dc:title>
  <dc:creator>Kristin Card</dc:creator>
  <cp:lastModifiedBy>Kristin Card</cp:lastModifiedBy>
  <cp:revision>17</cp:revision>
  <dcterms:modified xsi:type="dcterms:W3CDTF">2018-10-11T19:20:00Z</dcterms:modified>
</cp:coreProperties>
</file>